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B0802030000000004"/>
      <p:regular r:id="rId17"/>
    </p:embeddedFont>
    <p:embeddedFont>
      <p:font typeface="Inter" charset="1" panose="020B0502030000000004"/>
      <p:regular r:id="rId18"/>
    </p:embeddedFont>
    <p:embeddedFont>
      <p:font typeface="Canva Sans Bold" charset="1" panose="020B0803030501040103"/>
      <p:regular r:id="rId19"/>
    </p:embeddedFont>
    <p:embeddedFont>
      <p:font typeface="Inter Italics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4752" y="909673"/>
            <a:ext cx="8467654" cy="8467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21765" y="1461774"/>
            <a:ext cx="7420641" cy="6669301"/>
          </a:xfrm>
          <a:custGeom>
            <a:avLst/>
            <a:gdLst/>
            <a:ahLst/>
            <a:cxnLst/>
            <a:rect r="r" b="b" t="t" l="l"/>
            <a:pathLst>
              <a:path h="6669301" w="742064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73093" y="8833329"/>
            <a:ext cx="1900642" cy="19006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85708" y="78379"/>
            <a:ext cx="1900642" cy="19006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43868" y="9783650"/>
            <a:ext cx="1900642" cy="19006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347005"/>
            <a:ext cx="7511600" cy="1084677"/>
            <a:chOff x="0" y="0"/>
            <a:chExt cx="1978364" cy="2856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78364" cy="285676"/>
            </a:xfrm>
            <a:custGeom>
              <a:avLst/>
              <a:gdLst/>
              <a:ahLst/>
              <a:cxnLst/>
              <a:rect r="r" b="b" t="t" l="l"/>
              <a:pathLst>
                <a:path h="285676" w="1978364">
                  <a:moveTo>
                    <a:pt x="52564" y="0"/>
                  </a:moveTo>
                  <a:lnTo>
                    <a:pt x="1925800" y="0"/>
                  </a:lnTo>
                  <a:cubicBezTo>
                    <a:pt x="1954830" y="0"/>
                    <a:pt x="1978364" y="23534"/>
                    <a:pt x="1978364" y="52564"/>
                  </a:cubicBezTo>
                  <a:lnTo>
                    <a:pt x="1978364" y="233113"/>
                  </a:lnTo>
                  <a:cubicBezTo>
                    <a:pt x="1978364" y="247053"/>
                    <a:pt x="1972826" y="260423"/>
                    <a:pt x="1962968" y="270281"/>
                  </a:cubicBezTo>
                  <a:cubicBezTo>
                    <a:pt x="1953111" y="280138"/>
                    <a:pt x="1939741" y="285676"/>
                    <a:pt x="1925800" y="285676"/>
                  </a:cubicBezTo>
                  <a:lnTo>
                    <a:pt x="52564" y="285676"/>
                  </a:lnTo>
                  <a:cubicBezTo>
                    <a:pt x="38623" y="285676"/>
                    <a:pt x="25253" y="280138"/>
                    <a:pt x="15396" y="270281"/>
                  </a:cubicBezTo>
                  <a:cubicBezTo>
                    <a:pt x="5538" y="260423"/>
                    <a:pt x="0" y="247053"/>
                    <a:pt x="0" y="233113"/>
                  </a:cubicBezTo>
                  <a:lnTo>
                    <a:pt x="0" y="52564"/>
                  </a:lnTo>
                  <a:cubicBezTo>
                    <a:pt x="0" y="38623"/>
                    <a:pt x="5538" y="25253"/>
                    <a:pt x="15396" y="15396"/>
                  </a:cubicBezTo>
                  <a:cubicBezTo>
                    <a:pt x="25253" y="5538"/>
                    <a:pt x="38623" y="0"/>
                    <a:pt x="52564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978364" cy="333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1290324"/>
            <a:ext cx="10279034" cy="304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64"/>
              </a:lnSpc>
              <a:spcBef>
                <a:spcPct val="0"/>
              </a:spcBef>
            </a:pPr>
            <a:r>
              <a:rPr lang="en-US" b="true" sz="8760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Sahara- A </a:t>
            </a:r>
            <a:r>
              <a:rPr lang="en-US" b="true" sz="8760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Mental Health Chatbot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241" y="5639418"/>
            <a:ext cx="6934517" cy="44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b="true" sz="2546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APP USER MANUAL</a:t>
            </a:r>
            <a:r>
              <a:rPr lang="en-US" b="true" sz="2546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7889" y="9320177"/>
            <a:ext cx="6934517" cy="44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b="true" sz="2546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AUTHOR: RAAGA NAMUDURI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435" y="1028700"/>
            <a:ext cx="6250693" cy="62506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4996" y="-547257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9596" y="898659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85435" y="-547257"/>
            <a:ext cx="2170870" cy="21708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93096" y="2582826"/>
            <a:ext cx="7773477" cy="6675474"/>
          </a:xfrm>
          <a:custGeom>
            <a:avLst/>
            <a:gdLst/>
            <a:ahLst/>
            <a:cxnLst/>
            <a:rect r="r" b="b" t="t" l="l"/>
            <a:pathLst>
              <a:path h="6675474" w="7773477">
                <a:moveTo>
                  <a:pt x="0" y="0"/>
                </a:moveTo>
                <a:lnTo>
                  <a:pt x="7773477" y="0"/>
                </a:lnTo>
                <a:lnTo>
                  <a:pt x="7773477" y="6675474"/>
                </a:lnTo>
                <a:lnTo>
                  <a:pt x="0" y="667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37073" y="3720195"/>
            <a:ext cx="8866786" cy="310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355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Name: Raaga Namuduri</a:t>
            </a:r>
          </a:p>
          <a:p>
            <a:pPr algn="l">
              <a:lnSpc>
                <a:spcPts val="4978"/>
              </a:lnSpc>
            </a:pPr>
            <a:r>
              <a:rPr lang="en-US" sz="355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Email: raaga.niv18@gmail.com</a:t>
            </a:r>
          </a:p>
          <a:p>
            <a:pPr algn="l">
              <a:lnSpc>
                <a:spcPts val="4978"/>
              </a:lnSpc>
            </a:pPr>
            <a:r>
              <a:rPr lang="en-US" sz="355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"Your feedback and suggestions are always welcome!"</a:t>
            </a:r>
          </a:p>
          <a:p>
            <a:pPr algn="l">
              <a:lnSpc>
                <a:spcPts val="497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537073" y="1801112"/>
            <a:ext cx="8403584" cy="102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3"/>
              </a:lnSpc>
              <a:spcBef>
                <a:spcPct val="0"/>
              </a:spcBef>
            </a:pPr>
            <a:r>
              <a:rPr lang="en-US" b="true" sz="5966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Contact Person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3485" y="867156"/>
            <a:ext cx="7092504" cy="70925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7616" y="-902746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55126" y="950515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914335" y="1552080"/>
            <a:ext cx="8344965" cy="6696834"/>
          </a:xfrm>
          <a:custGeom>
            <a:avLst/>
            <a:gdLst/>
            <a:ahLst/>
            <a:cxnLst/>
            <a:rect r="r" b="b" t="t" l="l"/>
            <a:pathLst>
              <a:path h="6696834" w="8344965">
                <a:moveTo>
                  <a:pt x="0" y="0"/>
                </a:moveTo>
                <a:lnTo>
                  <a:pt x="8344965" y="0"/>
                </a:lnTo>
                <a:lnTo>
                  <a:pt x="8344965" y="6696834"/>
                </a:lnTo>
                <a:lnTo>
                  <a:pt x="0" y="669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147570"/>
            <a:ext cx="772393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0069" y="4031500"/>
            <a:ext cx="77239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133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219" y="-108015"/>
            <a:ext cx="7913413" cy="79134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0878" y="1632687"/>
            <a:ext cx="8299987" cy="7625613"/>
          </a:xfrm>
          <a:custGeom>
            <a:avLst/>
            <a:gdLst/>
            <a:ahLst/>
            <a:cxnLst/>
            <a:rect r="r" b="b" t="t" l="l"/>
            <a:pathLst>
              <a:path h="7625613" w="8299987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13579" y="2764116"/>
            <a:ext cx="7876227" cy="580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cknowledgements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About Me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My Internship Journey with Clevered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About Raaga Mental Health Bot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How to Use the Bot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Features in Detail</a:t>
            </a:r>
          </a:p>
          <a:p>
            <a:pPr algn="l" marL="798178" indent="-399089" lvl="1">
              <a:lnSpc>
                <a:spcPts val="5175"/>
              </a:lnSpc>
              <a:spcBef>
                <a:spcPct val="0"/>
              </a:spcBef>
              <a:buFont typeface="Arial"/>
              <a:buChar char="•"/>
            </a:pPr>
            <a:r>
              <a:rPr lang="en-US" sz="369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Contact Information</a:t>
            </a:r>
          </a:p>
          <a:p>
            <a:pPr algn="l">
              <a:lnSpc>
                <a:spcPts val="5175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088430" y="-1746157"/>
            <a:ext cx="2170870" cy="21708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60445" y="9509476"/>
            <a:ext cx="2170870" cy="21708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038529" y="891783"/>
            <a:ext cx="10220771" cy="133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2"/>
              </a:lnSpc>
            </a:pPr>
            <a:r>
              <a:rPr lang="en-US" sz="7887" b="true">
                <a:solidFill>
                  <a:srgbClr val="11333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5668" y="1426421"/>
            <a:ext cx="6250693" cy="62506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471013"/>
            <a:ext cx="8852361" cy="5853624"/>
          </a:xfrm>
          <a:custGeom>
            <a:avLst/>
            <a:gdLst/>
            <a:ahLst/>
            <a:cxnLst/>
            <a:rect r="r" b="b" t="t" l="l"/>
            <a:pathLst>
              <a:path h="5853624" w="8852361">
                <a:moveTo>
                  <a:pt x="0" y="0"/>
                </a:moveTo>
                <a:lnTo>
                  <a:pt x="8852361" y="0"/>
                </a:lnTo>
                <a:lnTo>
                  <a:pt x="8852361" y="5853624"/>
                </a:lnTo>
                <a:lnTo>
                  <a:pt x="0" y="585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225604"/>
            <a:ext cx="7530087" cy="46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0"/>
              </a:lnSpc>
              <a:spcBef>
                <a:spcPct val="0"/>
              </a:spcBef>
            </a:pPr>
            <a:r>
              <a:rPr lang="en-US" sz="377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I would like to thank my mentor- Mr. Avishek Das, my parents, friends, and Clevered for their constant encouragement and guidance in building this project. Special thanks to Mr. Ken for his support.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486" y="2657713"/>
            <a:ext cx="8262149" cy="90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3"/>
              </a:lnSpc>
              <a:spcBef>
                <a:spcPct val="0"/>
              </a:spcBef>
            </a:pPr>
            <a:r>
              <a:rPr lang="en-US" b="true" sz="5266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Acknowledgements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085435" y="-1085435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55126" y="9597528"/>
            <a:ext cx="2170870" cy="21708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780" y="829114"/>
            <a:ext cx="6250693" cy="62506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86810" y="1939183"/>
            <a:ext cx="9672490" cy="731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</a:p>
          <a:p>
            <a:pPr algn="l" marL="642657" indent="-321329" lvl="1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I’m Raaga, a class 12 student, Delhi Public School Hyderabad.</a:t>
            </a:r>
          </a:p>
          <a:p>
            <a:pPr algn="l" marL="642657" indent="-321329" lvl="1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Passionate about AI — explored human–AI interaction through school curriculum, workshops, and extracurricular projects in community service &amp; entrepreneurship.</a:t>
            </a:r>
          </a:p>
          <a:p>
            <a:pPr algn="l" marL="642657" indent="-321329" lvl="1">
              <a:lnSpc>
                <a:spcPts val="4167"/>
              </a:lnSpc>
              <a:buFont typeface="Arial"/>
              <a:buChar char="•"/>
            </a:pPr>
            <a:r>
              <a:rPr lang="en-US" sz="297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As a student, I’ve seen peers struggle with loneliness, stress, and personal challenges without access to therapy.</a:t>
            </a:r>
          </a:p>
          <a:p>
            <a:pPr algn="l" marL="642657" indent="-321329" lvl="1">
              <a:lnSpc>
                <a:spcPts val="4167"/>
              </a:lnSpc>
              <a:spcBef>
                <a:spcPct val="0"/>
              </a:spcBef>
              <a:buFont typeface="Arial"/>
              <a:buChar char="•"/>
            </a:pPr>
            <a:r>
              <a:rPr lang="en-US" sz="2976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My own experiences in therapy inspired me to build a safe, anonymous, and supportive chatbot for those who need someone to listen.</a:t>
            </a:r>
          </a:p>
          <a:p>
            <a:pPr algn="l">
              <a:lnSpc>
                <a:spcPts val="4167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6834996" y="-547257"/>
            <a:ext cx="2170870" cy="21708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99596" y="8986594"/>
            <a:ext cx="2170870" cy="21708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085435" y="-547257"/>
            <a:ext cx="2170870" cy="21708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86810" y="1165460"/>
            <a:ext cx="753008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About Me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30134" y="2356316"/>
            <a:ext cx="5449985" cy="6551527"/>
          </a:xfrm>
          <a:custGeom>
            <a:avLst/>
            <a:gdLst/>
            <a:ahLst/>
            <a:cxnLst/>
            <a:rect r="r" b="b" t="t" l="l"/>
            <a:pathLst>
              <a:path h="6551527" w="5449985">
                <a:moveTo>
                  <a:pt x="0" y="0"/>
                </a:moveTo>
                <a:lnTo>
                  <a:pt x="5449985" y="0"/>
                </a:lnTo>
                <a:lnTo>
                  <a:pt x="5449985" y="6551526"/>
                </a:lnTo>
                <a:lnTo>
                  <a:pt x="0" y="655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6" t="-21351" r="-48608" b="0"/>
            </a:stretch>
          </a:blipFill>
          <a:ln w="123825" cap="rnd">
            <a:solidFill>
              <a:srgbClr val="11333E"/>
            </a:solidFill>
            <a:prstDash val="solid"/>
            <a:round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3485" y="867156"/>
            <a:ext cx="7092504" cy="70925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7616" y="-902746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55126" y="950515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244654"/>
            <a:ext cx="8115300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About My Internship Journey with Clevered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 My Clevered internship gave me hands-on experience in building AI applications, especially in Natural Language Processing and chatbot development. I learned to apply Python in real-world problem-solving, follow structured project workflows, and design empathetic AI tools. This journey led to the creation of </a:t>
            </a:r>
            <a:r>
              <a:rPr lang="en-US" sz="2599" i="true">
                <a:solidFill>
                  <a:srgbClr val="11333E"/>
                </a:solidFill>
                <a:latin typeface="Inter Italics"/>
                <a:ea typeface="Inter Italics"/>
                <a:cs typeface="Inter Italics"/>
                <a:sym typeface="Inter Italics"/>
              </a:rPr>
              <a:t>Sahara</a:t>
            </a: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, blending technical skills with my passion for mental health support.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37699"/>
            <a:ext cx="7530087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About My Internship Journey with Clevered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10389" y="1436937"/>
            <a:ext cx="2596904" cy="259690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045989" y="-902746"/>
            <a:ext cx="2170870" cy="21708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953485" y="2362748"/>
            <a:ext cx="6093944" cy="6895552"/>
          </a:xfrm>
          <a:custGeom>
            <a:avLst/>
            <a:gdLst/>
            <a:ahLst/>
            <a:cxnLst/>
            <a:rect r="r" b="b" t="t" l="l"/>
            <a:pathLst>
              <a:path h="6895552" w="6093944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6393" y="779125"/>
            <a:ext cx="6250693" cy="62506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4996" y="-547257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9596" y="898659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85435" y="-547257"/>
            <a:ext cx="2170870" cy="21708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74687" y="3051884"/>
            <a:ext cx="6482507" cy="593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Purpose: Provide anonymous, empathetic conversation support to people reluctant to approach a therapist.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Scope: Offers emotional support, shares mental wellness tips, detects signs of crisis, and provides suicide prevention helplines for 3 countries.</a:t>
            </a:r>
          </a:p>
          <a:p>
            <a:pPr algn="l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Technology: Built using Python, NLP models, and integrated into Google Colab.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074687" y="1995792"/>
            <a:ext cx="676030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About Sahara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38025" y="2091042"/>
            <a:ext cx="6093944" cy="6895552"/>
          </a:xfrm>
          <a:custGeom>
            <a:avLst/>
            <a:gdLst/>
            <a:ahLst/>
            <a:cxnLst/>
            <a:rect r="r" b="b" t="t" l="l"/>
            <a:pathLst>
              <a:path h="6895552" w="6093944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5495" y="443294"/>
            <a:ext cx="7092504" cy="70925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7616" y="-1142170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55126" y="950515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285587" y="1890879"/>
            <a:ext cx="7392320" cy="6505242"/>
          </a:xfrm>
          <a:custGeom>
            <a:avLst/>
            <a:gdLst/>
            <a:ahLst/>
            <a:cxnLst/>
            <a:rect r="r" b="b" t="t" l="l"/>
            <a:pathLst>
              <a:path h="6505242" w="7392320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819" y="971550"/>
            <a:ext cx="11925187" cy="894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550" b="true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Chat with Sahara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Start a private, judgment-free conversation.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Sahara listens to thoughts, emotions, and concerns, responding with empathy and understanding.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Offers gentle guidance, coping strategies, and a safe space to share without fear of stigma.</a:t>
            </a:r>
          </a:p>
          <a:p>
            <a:pPr algn="l">
              <a:lnSpc>
                <a:spcPts val="3570"/>
              </a:lnSpc>
            </a:pPr>
            <a:r>
              <a:rPr lang="en-US" sz="2550" b="true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Crisis Support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Immediate access to verified suicide prevention and mental health helplines.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Covers three countries — India, USA, and UK — to ensure help is localized and relevant.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Presented in an urgent yet compassionate manner during moments of detected emotional crisis.</a:t>
            </a:r>
          </a:p>
          <a:p>
            <a:pPr algn="l">
              <a:lnSpc>
                <a:spcPts val="3570"/>
              </a:lnSpc>
            </a:pPr>
            <a:r>
              <a:rPr lang="en-US" sz="2550" b="true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Self-Care Tips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 curated collection of wellness practices to reduce stress and improve mental health.</a:t>
            </a:r>
          </a:p>
          <a:p>
            <a:pPr algn="l" marL="550636" indent="-275318" lvl="1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Includes mindfulness techniques, breathing exercises, journaling prompts, and daily affirmations.</a:t>
            </a:r>
          </a:p>
          <a:p>
            <a:pPr algn="l" marL="550636" indent="-275318" lvl="1">
              <a:lnSpc>
                <a:spcPts val="3570"/>
              </a:lnSpc>
              <a:spcBef>
                <a:spcPct val="0"/>
              </a:spcBef>
              <a:buFont typeface="Arial"/>
              <a:buChar char="•"/>
            </a:pPr>
            <a:r>
              <a:rPr lang="en-US" sz="2550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Encourages healthy coping habits for long-term emotional resilience.</a:t>
            </a:r>
          </a:p>
          <a:p>
            <a:pPr algn="l">
              <a:lnSpc>
                <a:spcPts val="357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1704" y="-14859"/>
            <a:ext cx="1656689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App’s Main Menu(Concept)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4122348" cy="41223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4996" y="-547257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9596" y="898659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85435" y="-547257"/>
            <a:ext cx="2170870" cy="21708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9876" y="656343"/>
            <a:ext cx="3587377" cy="5594350"/>
          </a:xfrm>
          <a:custGeom>
            <a:avLst/>
            <a:gdLst/>
            <a:ahLst/>
            <a:cxnLst/>
            <a:rect r="r" b="b" t="t" l="l"/>
            <a:pathLst>
              <a:path h="5594350" w="3587377">
                <a:moveTo>
                  <a:pt x="0" y="0"/>
                </a:moveTo>
                <a:lnTo>
                  <a:pt x="3587377" y="0"/>
                </a:lnTo>
                <a:lnTo>
                  <a:pt x="3587377" y="5594350"/>
                </a:lnTo>
                <a:lnTo>
                  <a:pt x="0" y="559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50505" y="1304853"/>
            <a:ext cx="8508870" cy="4741123"/>
          </a:xfrm>
          <a:custGeom>
            <a:avLst/>
            <a:gdLst/>
            <a:ahLst/>
            <a:cxnLst/>
            <a:rect r="r" b="b" t="t" l="l"/>
            <a:pathLst>
              <a:path h="4741123" w="8508870">
                <a:moveTo>
                  <a:pt x="0" y="0"/>
                </a:moveTo>
                <a:lnTo>
                  <a:pt x="8508870" y="0"/>
                </a:lnTo>
                <a:lnTo>
                  <a:pt x="8508870" y="4741123"/>
                </a:lnTo>
                <a:lnTo>
                  <a:pt x="0" y="4741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3" t="0" r="-600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88204" y="6045976"/>
            <a:ext cx="10982262" cy="4086317"/>
          </a:xfrm>
          <a:custGeom>
            <a:avLst/>
            <a:gdLst/>
            <a:ahLst/>
            <a:cxnLst/>
            <a:rect r="r" b="b" t="t" l="l"/>
            <a:pathLst>
              <a:path h="4086317" w="10982262">
                <a:moveTo>
                  <a:pt x="0" y="0"/>
                </a:moveTo>
                <a:lnTo>
                  <a:pt x="10982262" y="0"/>
                </a:lnTo>
                <a:lnTo>
                  <a:pt x="10982262" y="4086317"/>
                </a:lnTo>
                <a:lnTo>
                  <a:pt x="0" y="408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1048" y="1566462"/>
            <a:ext cx="4499457" cy="334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379" b="true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Option 1 </a:t>
            </a:r>
            <a:r>
              <a:rPr lang="en-US" sz="237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– Chat with Sahara</a:t>
            </a:r>
          </a:p>
          <a:p>
            <a:pPr algn="l" marL="513709" indent="-256854" lvl="1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Open the notebook and run all cells.</a:t>
            </a:r>
          </a:p>
          <a:p>
            <a:pPr algn="l" marL="513709" indent="-256854" lvl="1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Type your message in the input box.</a:t>
            </a:r>
          </a:p>
          <a:p>
            <a:pPr algn="l" marL="513709" indent="-256854" lvl="1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Get supportive, empathetic responses instantly.</a:t>
            </a:r>
          </a:p>
          <a:p>
            <a:pPr algn="l">
              <a:lnSpc>
                <a:spcPts val="3331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502998" y="570618"/>
            <a:ext cx="12706000" cy="207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3937" b="true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How Do I Use the App? (Step-by-Step)</a:t>
            </a:r>
          </a:p>
          <a:p>
            <a:pPr algn="l">
              <a:lnSpc>
                <a:spcPts val="5512"/>
              </a:lnSpc>
            </a:pPr>
          </a:p>
          <a:p>
            <a:pPr algn="l">
              <a:lnSpc>
                <a:spcPts val="551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453303" y="6193543"/>
            <a:ext cx="4224925" cy="372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7"/>
              </a:lnSpc>
              <a:spcBef>
                <a:spcPct val="0"/>
              </a:spcBef>
            </a:pPr>
            <a:r>
              <a:rPr lang="en-US" b="true" sz="2647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Opti</a:t>
            </a:r>
            <a:r>
              <a:rPr lang="en-US" b="true" sz="2647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on 2 </a:t>
            </a:r>
            <a:r>
              <a:rPr lang="en-US" sz="2647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– Crisis Support</a:t>
            </a:r>
          </a:p>
          <a:p>
            <a:pPr algn="just" marL="571683" indent="-285841" lvl="1">
              <a:lnSpc>
                <a:spcPts val="3707"/>
              </a:lnSpc>
              <a:spcBef>
                <a:spcPct val="0"/>
              </a:spcBef>
              <a:buFont typeface="Arial"/>
              <a:buChar char="•"/>
            </a:pPr>
            <a:r>
              <a:rPr lang="en-US" sz="2647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Select"Emergency Resource".</a:t>
            </a:r>
          </a:p>
          <a:p>
            <a:pPr algn="just" marL="571683" indent="-285841" lvl="1">
              <a:lnSpc>
                <a:spcPts val="3707"/>
              </a:lnSpc>
              <a:spcBef>
                <a:spcPct val="0"/>
              </a:spcBef>
              <a:buFont typeface="Arial"/>
              <a:buChar char="•"/>
            </a:pPr>
            <a:r>
              <a:rPr lang="en-US" sz="2647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Choose your country from the list.</a:t>
            </a:r>
          </a:p>
          <a:p>
            <a:pPr algn="just" marL="571683" indent="-285841" lvl="1">
              <a:lnSpc>
                <a:spcPts val="3707"/>
              </a:lnSpc>
              <a:spcBef>
                <a:spcPct val="0"/>
              </a:spcBef>
              <a:buFont typeface="Arial"/>
              <a:buChar char="•"/>
            </a:pPr>
            <a:r>
              <a:rPr lang="en-US" sz="2647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Get helpline numbers immediately.</a:t>
            </a:r>
          </a:p>
          <a:p>
            <a:pPr algn="just">
              <a:lnSpc>
                <a:spcPts val="37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3485" y="867156"/>
            <a:ext cx="7092504" cy="70925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17616" y="-902746"/>
            <a:ext cx="2170870" cy="21708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55126" y="9505154"/>
            <a:ext cx="2170870" cy="21708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1383940"/>
            <a:ext cx="8464110" cy="6750128"/>
          </a:xfrm>
          <a:custGeom>
            <a:avLst/>
            <a:gdLst/>
            <a:ahLst/>
            <a:cxnLst/>
            <a:rect r="r" b="b" t="t" l="l"/>
            <a:pathLst>
              <a:path h="6750128" w="8464110">
                <a:moveTo>
                  <a:pt x="0" y="0"/>
                </a:moveTo>
                <a:lnTo>
                  <a:pt x="8464110" y="0"/>
                </a:lnTo>
                <a:lnTo>
                  <a:pt x="8464110" y="6750128"/>
                </a:lnTo>
                <a:lnTo>
                  <a:pt x="0" y="675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6196" y="2205966"/>
            <a:ext cx="8528730" cy="681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Anonymous Emotional Support – No personal data collected.</a:t>
            </a:r>
          </a:p>
          <a:p>
            <a:pPr algn="l"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24/7 Availability – Accessible anytime via Google Colab.</a:t>
            </a:r>
          </a:p>
          <a:p>
            <a:pPr algn="l"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Crisis Detection – Identifies words or phrases that may indicate suicidal thoughts.</a:t>
            </a:r>
          </a:p>
          <a:p>
            <a:pPr algn="l"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Emergency Helplines – Provides hotline numbers for India, USA, and UK.</a:t>
            </a:r>
          </a:p>
          <a:p>
            <a:pPr algn="l" marL="645292" indent="-322646" lvl="1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Non-Judgmental Interaction – Trained to respond empathetically.</a:t>
            </a:r>
          </a:p>
          <a:p>
            <a:pPr algn="l" marL="645292" indent="-322646" lvl="1">
              <a:lnSpc>
                <a:spcPts val="4184"/>
              </a:lnSpc>
              <a:spcBef>
                <a:spcPct val="0"/>
              </a:spcBef>
              <a:buFont typeface="Arial"/>
              <a:buChar char="•"/>
            </a:pPr>
            <a:r>
              <a:rPr lang="en-US" sz="2988">
                <a:solidFill>
                  <a:srgbClr val="11333E"/>
                </a:solidFill>
                <a:latin typeface="Inter"/>
                <a:ea typeface="Inter"/>
                <a:cs typeface="Inter"/>
                <a:sym typeface="Inter"/>
              </a:rPr>
              <a:t>Easy to Use – Minimal setup required.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56624"/>
            <a:ext cx="74377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Features in Detail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DAGv-WIv0YM</dc:identifier>
  <dcterms:modified xsi:type="dcterms:W3CDTF">2011-08-01T06:04:30Z</dcterms:modified>
  <cp:revision>1</cp:revision>
  <dc:title>Sahara Mental Health Chatbot</dc:title>
</cp:coreProperties>
</file>